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60" r:id="rId4"/>
    <p:sldId id="320" r:id="rId5"/>
    <p:sldId id="457" r:id="rId6"/>
    <p:sldId id="456" r:id="rId7"/>
    <p:sldId id="440" r:id="rId8"/>
    <p:sldId id="452" r:id="rId9"/>
    <p:sldId id="453" r:id="rId10"/>
    <p:sldId id="454" r:id="rId11"/>
    <p:sldId id="410" r:id="rId12"/>
    <p:sldId id="409" r:id="rId13"/>
    <p:sldId id="429" r:id="rId14"/>
    <p:sldId id="430" r:id="rId15"/>
    <p:sldId id="441" r:id="rId16"/>
    <p:sldId id="455" r:id="rId17"/>
    <p:sldId id="368" r:id="rId18"/>
    <p:sldId id="298" r:id="rId19"/>
    <p:sldId id="29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visualization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057400"/>
            <a:ext cx="5638800" cy="2133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getPointer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 = &amp;value;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495800"/>
            <a:ext cx="5638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getPointer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9" name="Rectangle 8"/>
          <p:cNvSpPr/>
          <p:nvPr/>
        </p:nvSpPr>
        <p:spPr>
          <a:xfrm>
            <a:off x="6781801" y="3352800"/>
            <a:ext cx="1600199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getPointer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81801" y="4648200"/>
            <a:ext cx="1600199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81801" y="3886200"/>
            <a:ext cx="1600199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value</a:t>
            </a:r>
          </a:p>
        </p:txBody>
      </p:sp>
      <p:cxnSp>
        <p:nvCxnSpPr>
          <p:cNvPr id="13" name="Elbow Connector 12"/>
          <p:cNvCxnSpPr>
            <a:stCxn id="10" idx="1"/>
            <a:endCxn id="11" idx="1"/>
          </p:cNvCxnSpPr>
          <p:nvPr/>
        </p:nvCxnSpPr>
        <p:spPr>
          <a:xfrm rot="10800000">
            <a:off x="6781800" y="4267200"/>
            <a:ext cx="12700" cy="762000"/>
          </a:xfrm>
          <a:prstGeom prst="bentConnector3">
            <a:avLst>
              <a:gd name="adj1" fmla="val 2205638"/>
            </a:avLst>
          </a:prstGeom>
          <a:ln w="381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781800" y="2057400"/>
            <a:ext cx="1600199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main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781800" y="2590800"/>
            <a:ext cx="1600199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p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928101" y="2057400"/>
            <a:ext cx="1587498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main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928101" y="2590800"/>
            <a:ext cx="1587498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p</a:t>
            </a:r>
          </a:p>
        </p:txBody>
      </p:sp>
      <p:cxnSp>
        <p:nvCxnSpPr>
          <p:cNvPr id="38" name="Elbow Connector 37"/>
          <p:cNvCxnSpPr>
            <a:stCxn id="23" idx="1"/>
          </p:cNvCxnSpPr>
          <p:nvPr/>
        </p:nvCxnSpPr>
        <p:spPr>
          <a:xfrm rot="10800000" flipV="1">
            <a:off x="8928101" y="2971800"/>
            <a:ext cx="12700" cy="1295400"/>
          </a:xfrm>
          <a:prstGeom prst="bentConnector4">
            <a:avLst>
              <a:gd name="adj1" fmla="val 2560559"/>
              <a:gd name="adj2" fmla="val 100497"/>
            </a:avLst>
          </a:prstGeom>
          <a:ln w="381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8928102" y="3429000"/>
            <a:ext cx="1587498" cy="1981200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25000"/>
                </a:schemeClr>
              </a:gs>
              <a:gs pos="35000">
                <a:schemeClr val="accent2">
                  <a:tint val="37000"/>
                  <a:satMod val="300000"/>
                  <a:alpha val="25000"/>
                </a:schemeClr>
              </a:gs>
              <a:gs pos="100000">
                <a:schemeClr val="accent2">
                  <a:tint val="15000"/>
                  <a:satMod val="350000"/>
                  <a:alpha val="25000"/>
                </a:schemeClr>
              </a:gs>
            </a:gsLst>
          </a:gradFill>
          <a:ln w="38100">
            <a:solidFill>
              <a:srgbClr val="FF0000"/>
            </a:solidFill>
            <a:prstDash val="dash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Curved Up Arrow 52"/>
          <p:cNvSpPr/>
          <p:nvPr/>
        </p:nvSpPr>
        <p:spPr>
          <a:xfrm>
            <a:off x="7772400" y="5562600"/>
            <a:ext cx="1828800" cy="609600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81899" y="6324601"/>
            <a:ext cx="2139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After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304935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6" grpId="0" animBg="1"/>
      <p:bldP spid="17" grpId="0" animBg="1"/>
      <p:bldP spid="22" grpId="0" animBg="1"/>
      <p:bldP spid="23" grpId="0" animBg="1"/>
      <p:bldP spid="18" grpId="0" animBg="1"/>
      <p:bldP spid="53" grpId="0" animBg="1"/>
      <p:bldP spid="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to Pointers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1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to 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as we can declare a pointer that points at a particular data type, we can declare a pointer to a pointer</a:t>
            </a:r>
          </a:p>
          <a:p>
            <a:r>
              <a:rPr lang="en-US" dirty="0"/>
              <a:t>Simply add another star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657600"/>
            <a:ext cx="10972800" cy="2514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amazingPointer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amazingPointer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&amp;pointer;</a:t>
            </a:r>
          </a:p>
        </p:txBody>
      </p:sp>
    </p:spTree>
    <p:extLst>
      <p:ext uri="{BB962C8B-B14F-4D97-AF65-F5344CB8AC3E}">
        <p14:creationId xmlns:p14="http://schemas.microsoft.com/office/powerpoint/2010/main" val="357801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would we want to do that?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Well, a pointer to a pointer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**</a:t>
            </a:r>
            <a:r>
              <a:rPr lang="en-US" dirty="0"/>
              <a:t>) lets you change the value of the pointer in a function</a:t>
            </a:r>
          </a:p>
          <a:p>
            <a:r>
              <a:rPr lang="en-US" dirty="0"/>
              <a:t>Doing so can be useful for linked lists or other situations where you need to change a pointer</a:t>
            </a:r>
          </a:p>
          <a:p>
            <a:r>
              <a:rPr lang="en-US" dirty="0"/>
              <a:t>Pointers to pointers are also used to keep track of dynamically allocated 2D arrays</a:t>
            </a:r>
          </a:p>
        </p:txBody>
      </p:sp>
    </p:spTree>
    <p:extLst>
      <p:ext uri="{BB962C8B-B14F-4D97-AF65-F5344CB8AC3E}">
        <p14:creationId xmlns:p14="http://schemas.microsoft.com/office/powerpoint/2010/main" val="125289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limit?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Can you have a pointer to a pointer to a pointer to a pointer… 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Absolutely!</a:t>
            </a:r>
          </a:p>
          <a:p>
            <a:r>
              <a:rPr lang="en-US" dirty="0"/>
              <a:t>The C standard mandates at least 12 modifiers are allowed for a declaration</a:t>
            </a:r>
          </a:p>
          <a:p>
            <a:r>
              <a:rPr lang="en-US" dirty="0"/>
              <a:t>Most implementations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/>
              <a:t> allow for tens of thousands of stars</a:t>
            </a:r>
          </a:p>
          <a:p>
            <a:r>
              <a:rPr lang="en-US" dirty="0"/>
              <a:t>There is no reason to do this, however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*********** madness;</a:t>
            </a:r>
          </a:p>
        </p:txBody>
      </p:sp>
    </p:spTree>
    <p:extLst>
      <p:ext uri="{BB962C8B-B14F-4D97-AF65-F5344CB8AC3E}">
        <p14:creationId xmlns:p14="http://schemas.microsoft.com/office/powerpoint/2010/main" val="408672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52600"/>
            <a:ext cx="10972800" cy="4800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en-US" b="1" dirty="0"/>
              <a:t> Three-Star Programmer</a:t>
            </a:r>
          </a:p>
          <a:p>
            <a:pPr marL="118872" indent="0">
              <a:buNone/>
            </a:pPr>
            <a:endParaRPr lang="en-US" i="1" dirty="0"/>
          </a:p>
          <a:p>
            <a:pPr marL="118872" indent="0">
              <a:buNone/>
            </a:pPr>
            <a:r>
              <a:rPr lang="en-US" i="1" dirty="0"/>
              <a:t>A rating system for C-programmers. The more indirect your pointers are (i.e. the more "*" before your variables), the higher your reputation will be. No-star C-programmers are virtually non-existent, as virtually all non-trivial programs require use of pointers. Most are one-star programmers. In the old times (well, I'm young, so these look like old times to me at least), one would occasionally find a piece of code done by a three-star programmer and shiver with awe.</a:t>
            </a:r>
          </a:p>
          <a:p>
            <a:pPr marL="118872" indent="0">
              <a:buNone/>
            </a:pPr>
            <a:endParaRPr lang="en-US" i="1" dirty="0"/>
          </a:p>
          <a:p>
            <a:pPr marL="118872" indent="0">
              <a:buNone/>
            </a:pPr>
            <a:r>
              <a:rPr lang="en-US" i="1" dirty="0"/>
              <a:t>Some people even claimed they'd seen three-star code with function pointers involved, on more than one level of indirection. Sounded as real as UFOs to me.</a:t>
            </a:r>
          </a:p>
          <a:p>
            <a:pPr marL="118872" indent="0">
              <a:buNone/>
            </a:pPr>
            <a:endParaRPr lang="en-US" i="1" dirty="0"/>
          </a:p>
          <a:p>
            <a:pPr marL="118872" indent="0">
              <a:buNone/>
            </a:pPr>
            <a:r>
              <a:rPr lang="en-US" i="1" dirty="0"/>
              <a:t>Just to be clear: Being called a Three-Star Programmer is usually </a:t>
            </a:r>
            <a:r>
              <a:rPr lang="en-US" b="1" i="1" dirty="0"/>
              <a:t>not</a:t>
            </a:r>
            <a:r>
              <a:rPr lang="en-US" i="1" dirty="0"/>
              <a:t> a compliment.</a:t>
            </a:r>
          </a:p>
          <a:p>
            <a:pPr marL="118872" indent="0">
              <a:buNone/>
            </a:pPr>
            <a:endParaRPr lang="en-US" i="1" dirty="0"/>
          </a:p>
          <a:p>
            <a:pPr marL="118872" indent="0">
              <a:buNone/>
            </a:pPr>
            <a:r>
              <a:rPr lang="en-US" dirty="0"/>
              <a:t>	From C2.com</a:t>
            </a:r>
          </a:p>
        </p:txBody>
      </p:sp>
    </p:spTree>
    <p:extLst>
      <p:ext uri="{BB962C8B-B14F-4D97-AF65-F5344CB8AC3E}">
        <p14:creationId xmlns:p14="http://schemas.microsoft.com/office/powerpoint/2010/main" val="108451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Out the Door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89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Dynamic memory allocation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K&amp;R chapter 5</a:t>
            </a:r>
          </a:p>
          <a:p>
            <a:r>
              <a:rPr lang="en-US"/>
              <a:t>Work on Project </a:t>
            </a:r>
            <a:r>
              <a:rPr lang="en-US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Pointers</a:t>
            </a:r>
          </a:p>
          <a:p>
            <a:r>
              <a:rPr lang="en-US" dirty="0"/>
              <a:t>Command line arguments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3E697-4824-4A75-85BA-E4914487F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1 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FFEC0-71A9-4C1C-A19B-9F01FF253B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5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1C0B8-6120-4396-A1A4-59AAF668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 problems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AB50-5381-4CC0-8F18-73E319FE8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Imagine the following declarations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the types of the following? (one of them is illegal syntax)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&amp;value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*pointer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&amp;pointer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*value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pointer[0]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pointer + 4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 + 4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*(pointer + 4)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*&amp;value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E6794B2-DE8F-4710-B9E7-54BD5A65C655}"/>
              </a:ext>
            </a:extLst>
          </p:cNvPr>
          <p:cNvSpPr txBox="1">
            <a:spLocks/>
          </p:cNvSpPr>
          <p:nvPr/>
        </p:nvSpPr>
        <p:spPr>
          <a:xfrm>
            <a:off x="609600" y="2286000"/>
            <a:ext cx="10972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 = 10;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 *pointer = &amp;value;</a:t>
            </a:r>
          </a:p>
        </p:txBody>
      </p:sp>
    </p:spTree>
    <p:extLst>
      <p:ext uri="{BB962C8B-B14F-4D97-AF65-F5344CB8AC3E}">
        <p14:creationId xmlns:p14="http://schemas.microsoft.com/office/powerpoint/2010/main" val="289404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pointer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write a function that takes a pointer to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  <a:p>
            <a:r>
              <a:rPr lang="en-US" dirty="0"/>
              <a:t>If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is an upper case letter, we change it to lower case</a:t>
            </a:r>
          </a:p>
          <a:p>
            <a:r>
              <a:rPr lang="en-US" dirty="0"/>
              <a:t>Otherwise, we do nothing</a:t>
            </a:r>
          </a:p>
          <a:p>
            <a:pPr lvl="1"/>
            <a:r>
              <a:rPr lang="en-US" dirty="0"/>
              <a:t>Remember that most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values are </a:t>
            </a:r>
            <a:r>
              <a:rPr lang="en-US" b="1" dirty="0"/>
              <a:t>not</a:t>
            </a:r>
            <a:r>
              <a:rPr lang="en-US" dirty="0"/>
              <a:t> letters!</a:t>
            </a:r>
          </a:p>
          <a:p>
            <a:r>
              <a:rPr lang="en-US" dirty="0"/>
              <a:t>Prototype: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572000"/>
            <a:ext cx="10972800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makeLower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letter);</a:t>
            </a:r>
          </a:p>
        </p:txBody>
      </p:sp>
    </p:spTree>
    <p:extLst>
      <p:ext uri="{BB962C8B-B14F-4D97-AF65-F5344CB8AC3E}">
        <p14:creationId xmlns:p14="http://schemas.microsoft.com/office/powerpoint/2010/main" val="241122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730009"/>
          </a:xfrm>
        </p:spPr>
        <p:txBody>
          <a:bodyPr>
            <a:normAutofit fontScale="92500"/>
          </a:bodyPr>
          <a:lstStyle/>
          <a:p>
            <a:r>
              <a:rPr lang="en-US" dirty="0"/>
              <a:t>Functions can return pointers</a:t>
            </a:r>
          </a:p>
          <a:p>
            <a:r>
              <a:rPr lang="en-US" dirty="0"/>
              <a:t>If you get a pointer back, you can update the value that it points to</a:t>
            </a:r>
          </a:p>
          <a:p>
            <a:r>
              <a:rPr lang="en-US" dirty="0"/>
              <a:t>Pointers can also be used to give you a different view into an array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76600"/>
            <a:ext cx="10972800" cy="1295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moveForward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string)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+ 1;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648200"/>
            <a:ext cx="10972800" cy="1828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word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"pig feet"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(*word)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"%s\n"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word);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word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moveForward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(word);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52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 return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you can't return a pointer to a local variable</a:t>
            </a:r>
          </a:p>
          <a:p>
            <a:pPr lvl="1"/>
            <a:r>
              <a:rPr lang="en-US" dirty="0"/>
              <a:t>Well, you </a:t>
            </a:r>
            <a:r>
              <a:rPr lang="en-US" b="1" dirty="0"/>
              <a:t>can</a:t>
            </a:r>
            <a:r>
              <a:rPr lang="en-US" dirty="0"/>
              <a:t>, but it would be crazy</a:t>
            </a:r>
          </a:p>
          <a:p>
            <a:r>
              <a:rPr lang="en-US" dirty="0"/>
              <a:t>It would be pointing to a value that is no longer on the stack</a:t>
            </a:r>
          </a:p>
          <a:p>
            <a:r>
              <a:rPr lang="en-US" dirty="0"/>
              <a:t>Maybe it's still there…</a:t>
            </a:r>
          </a:p>
          <a:p>
            <a:r>
              <a:rPr lang="en-US" dirty="0"/>
              <a:t>But the next time a function's called, it could be blown away</a:t>
            </a:r>
          </a:p>
        </p:txBody>
      </p:sp>
    </p:spTree>
    <p:extLst>
      <p:ext uri="{BB962C8B-B14F-4D97-AF65-F5344CB8AC3E}">
        <p14:creationId xmlns:p14="http://schemas.microsoft.com/office/powerpoint/2010/main" val="403749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3950</TotalTime>
  <Words>664</Words>
  <Application>Microsoft Office PowerPoint</Application>
  <PresentationFormat>Widescreen</PresentationFormat>
  <Paragraphs>109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3 </vt:lpstr>
      <vt:lpstr>Exam 1 Post Mortem</vt:lpstr>
      <vt:lpstr>Pointer problems</vt:lpstr>
      <vt:lpstr>Pass pointer example</vt:lpstr>
      <vt:lpstr>Returning pointers</vt:lpstr>
      <vt:lpstr>Pointer return problems</vt:lpstr>
      <vt:lpstr>Stack visualization</vt:lpstr>
      <vt:lpstr>Pointers to Pointers</vt:lpstr>
      <vt:lpstr>Pointers to pointers</vt:lpstr>
      <vt:lpstr>Why would we want to do that?</vt:lpstr>
      <vt:lpstr>What's the limit?</vt:lpstr>
      <vt:lpstr>Quotes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493</cp:revision>
  <dcterms:created xsi:type="dcterms:W3CDTF">2009-08-24T20:26:10Z</dcterms:created>
  <dcterms:modified xsi:type="dcterms:W3CDTF">2025-02-21T17:59:54Z</dcterms:modified>
</cp:coreProperties>
</file>